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c42fa6b4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c42fa6b4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c42fa6b4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ec42fa6b4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c42fa6b4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c42fa6b4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c42fa6b43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c42fa6b43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c42fa6b4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c42fa6b4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c42fa6b4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c42fa6b4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2" name="Google Shape;12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3" name="Google Shape;13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" name="Google Shape;17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" name="Google Shape;19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4" name="Google Shape;144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" name="Google Shape;169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0" name="Google Shape;170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3" name="Google Shape;173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4" name="Google Shape;174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5" name="Google Shape;17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8" name="Google Shape;178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81" name="Google Shape;18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2" name="Google Shape;182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8" name="Google Shape;188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7" name="Google Shape;207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8" name="Google Shape;20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9" name="Google Shape;209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6" name="Google Shape;216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7" name="Google Shape;21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8" name="Google Shape;218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9" name="Google Shape;21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0" name="Google Shape;220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" name="Google Shape;22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5" name="Google Shape;22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2" name="Google Shape;22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" name="Google Shape;42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8" name="Google Shape;48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7" name="Google Shape;67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4" name="Google Shape;74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" name="Google Shape;81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8" name="Google Shape;8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1" name="Google Shape;9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0" name="Google Shape;100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1" name="Google Shape;111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5" name="Google Shape;115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6" name="Google Shape;11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" name="Google Shape;12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3" name="Google Shape;12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3" name="Google Shape;133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7" name="Google Shape;13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18" Type="http://schemas.openxmlformats.org/officeDocument/2006/relationships/theme" Target="../theme/theme2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0400" y="47499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 txBox="1"/>
          <p:nvPr>
            <p:ph type="ctrTitle"/>
          </p:nvPr>
        </p:nvSpPr>
        <p:spPr>
          <a:xfrm>
            <a:off x="3537150" y="808475"/>
            <a:ext cx="5607000" cy="23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INTERNSHIP PROJECT - SLINTEL</a:t>
            </a:r>
            <a:endParaRPr/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-By Mohit Bagaria (17EX20017)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6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Step 0:</a:t>
            </a:r>
            <a:endParaRPr sz="1000"/>
          </a:p>
        </p:txBody>
      </p:sp>
      <p:sp>
        <p:nvSpPr>
          <p:cNvPr id="338" name="Google Shape;338;p26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Collection &amp; Tagging</a:t>
            </a:r>
            <a:endParaRPr/>
          </a:p>
        </p:txBody>
      </p:sp>
      <p:sp>
        <p:nvSpPr>
          <p:cNvPr id="339" name="Google Shape;339;p26"/>
          <p:cNvSpPr txBox="1"/>
          <p:nvPr>
            <p:ph idx="1" type="body"/>
          </p:nvPr>
        </p:nvSpPr>
        <p:spPr>
          <a:xfrm>
            <a:off x="1297500" y="1242300"/>
            <a:ext cx="6231000" cy="366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Slintel’s Data Engineers had scraped three kinds of data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/>
              <a:t>LinkedIn Summaries (About section) of People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Technology Dictionary, ~ 24000 rows (Technological words for which we are sure are Technical or Organizational words, Ex: GitHub, MongoDB since these words have no other meaning other than a Technical one)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English Dictionary, ~6000  (Contextual words which might not be a technology , ex-’</a:t>
            </a:r>
            <a:r>
              <a:rPr b="1" lang="en-GB"/>
              <a:t>Python</a:t>
            </a:r>
            <a:r>
              <a:rPr lang="en-GB"/>
              <a:t>’ can referred as a snake and also as a Programming Language, same for ‘</a:t>
            </a:r>
            <a:r>
              <a:rPr b="1" lang="en-GB"/>
              <a:t>WorkSpace’</a:t>
            </a:r>
            <a:r>
              <a:rPr lang="en-GB"/>
              <a:t>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AutoNum type="arabicPeriod"/>
            </a:pPr>
            <a:r>
              <a:rPr lang="en-GB"/>
              <a:t>Tag the dataset(Mark the Technical &amp;  Organizational words) Marking all the words using String Match and removing the contextual words which meant something else</a:t>
            </a:r>
            <a:endParaRPr/>
          </a:p>
        </p:txBody>
      </p:sp>
      <p:pic>
        <p:nvPicPr>
          <p:cNvPr id="340" name="Google Shape;3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4150" y="156875"/>
            <a:ext cx="9525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7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1: Cleaning</a:t>
            </a:r>
            <a:endParaRPr/>
          </a:p>
        </p:txBody>
      </p:sp>
      <p:sp>
        <p:nvSpPr>
          <p:cNvPr id="346" name="Google Shape;346;p27"/>
          <p:cNvSpPr txBox="1"/>
          <p:nvPr>
            <p:ph idx="1" type="body"/>
          </p:nvPr>
        </p:nvSpPr>
        <p:spPr>
          <a:xfrm>
            <a:off x="1297500" y="1373763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 removed the </a:t>
            </a:r>
            <a:r>
              <a:rPr lang="en-GB">
                <a:solidFill>
                  <a:srgbClr val="FFFFFF"/>
                </a:solidFill>
              </a:rPr>
              <a:t>unnecessary</a:t>
            </a:r>
            <a:r>
              <a:rPr lang="en-GB">
                <a:solidFill>
                  <a:srgbClr val="FFFFFF"/>
                </a:solidFill>
              </a:rPr>
              <a:t> symbols like &amp; - / , : ; which might not be relevant. Apart from this common words like is the can be removed since it is basically a Noise in our data .Converting all text to lowercase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47" name="Google Shape;3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2180" y="0"/>
            <a:ext cx="1621820" cy="1373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grpSp>
        <p:nvGrpSpPr>
          <p:cNvPr id="348" name="Google Shape;348;p27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49" name="Google Shape;349;p27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27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27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2: Conversion to BIO format</a:t>
            </a:r>
            <a:endParaRPr/>
          </a:p>
        </p:txBody>
      </p:sp>
      <p:sp>
        <p:nvSpPr>
          <p:cNvPr id="360" name="Google Shape;360;p28"/>
          <p:cNvSpPr txBox="1"/>
          <p:nvPr>
            <p:ph idx="1" type="body"/>
          </p:nvPr>
        </p:nvSpPr>
        <p:spPr>
          <a:xfrm>
            <a:off x="1297500" y="1373780"/>
            <a:ext cx="50145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All sentences are </a:t>
            </a:r>
            <a:r>
              <a:rPr lang="en-GB" sz="1400">
                <a:solidFill>
                  <a:srgbClr val="FFFFFF"/>
                </a:solidFill>
              </a:rPr>
              <a:t>broken</a:t>
            </a:r>
            <a:r>
              <a:rPr lang="en-GB" sz="1400">
                <a:solidFill>
                  <a:srgbClr val="FFFFFF"/>
                </a:solidFill>
              </a:rPr>
              <a:t> into words </a:t>
            </a:r>
            <a:r>
              <a:rPr lang="en-GB" sz="1400">
                <a:solidFill>
                  <a:srgbClr val="FFFFFF"/>
                </a:solidFill>
              </a:rPr>
              <a:t>separated</a:t>
            </a:r>
            <a:r>
              <a:rPr lang="en-GB" sz="1400">
                <a:solidFill>
                  <a:srgbClr val="FFFFFF"/>
                </a:solidFill>
              </a:rPr>
              <a:t> by space and tagged as B-org or I-org &amp; O (The B- prefix before a tag indicates that the tag is the beginning of a chunk, &amp; an I- prefix before a tag indicates that the tag is inside a chunk. An O tag indicates that a token belongs to no entity / chunk.)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61" name="Google Shape;361;p28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62" name="Google Shape;362;p28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28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28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28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8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8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8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28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4" name="Google Shape;3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2503" y="0"/>
            <a:ext cx="2751502" cy="315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3: Fine Tuning BERT</a:t>
            </a:r>
            <a:endParaRPr/>
          </a:p>
        </p:txBody>
      </p:sp>
      <p:sp>
        <p:nvSpPr>
          <p:cNvPr id="380" name="Google Shape;380;p29"/>
          <p:cNvSpPr txBox="1"/>
          <p:nvPr>
            <p:ph idx="1" type="body"/>
          </p:nvPr>
        </p:nvSpPr>
        <p:spPr>
          <a:xfrm>
            <a:off x="1297500" y="1385250"/>
            <a:ext cx="3544800" cy="17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Fine-Tuned Bidirectional Encoder Representations from Transformers (BERT) model on our data to generate future predictions from text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81" name="Google Shape;381;p29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82" name="Google Shape;382;p29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29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29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9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9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9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9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29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4" name="Google Shape;3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462" y="5"/>
            <a:ext cx="3349527" cy="168412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9"/>
          <p:cNvSpPr txBox="1"/>
          <p:nvPr>
            <p:ph idx="1" type="body"/>
          </p:nvPr>
        </p:nvSpPr>
        <p:spPr>
          <a:xfrm>
            <a:off x="5950775" y="1729650"/>
            <a:ext cx="3036900" cy="16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An example where BERT model differentiates same word based on the Context of the sentence (Here: BANK)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96" name="Google Shape;396;p29"/>
          <p:cNvSpPr/>
          <p:nvPr/>
        </p:nvSpPr>
        <p:spPr>
          <a:xfrm>
            <a:off x="50569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9"/>
          <p:cNvSpPr/>
          <p:nvPr/>
        </p:nvSpPr>
        <p:spPr>
          <a:xfrm>
            <a:off x="51071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9"/>
          <p:cNvSpPr/>
          <p:nvPr/>
        </p:nvSpPr>
        <p:spPr>
          <a:xfrm>
            <a:off x="5107175" y="3204750"/>
            <a:ext cx="917700" cy="917700"/>
          </a:xfrm>
          <a:prstGeom prst="pie">
            <a:avLst>
              <a:gd fmla="val 16239633" name="adj1"/>
              <a:gd fmla="val 10736056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9"/>
          <p:cNvSpPr/>
          <p:nvPr/>
        </p:nvSpPr>
        <p:spPr>
          <a:xfrm>
            <a:off x="52379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9"/>
          <p:cNvSpPr txBox="1"/>
          <p:nvPr/>
        </p:nvSpPr>
        <p:spPr>
          <a:xfrm>
            <a:off x="50370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BERT Fine Tuning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9"/>
          <p:cNvSpPr txBox="1"/>
          <p:nvPr/>
        </p:nvSpPr>
        <p:spPr>
          <a:xfrm>
            <a:off x="53332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0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4: Accuracy Analysis</a:t>
            </a:r>
            <a:endParaRPr/>
          </a:p>
        </p:txBody>
      </p:sp>
      <p:sp>
        <p:nvSpPr>
          <p:cNvPr id="407" name="Google Shape;407;p30"/>
          <p:cNvSpPr txBox="1"/>
          <p:nvPr>
            <p:ph idx="1" type="body"/>
          </p:nvPr>
        </p:nvSpPr>
        <p:spPr>
          <a:xfrm>
            <a:off x="1297500" y="1373780"/>
            <a:ext cx="50145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Comparing accuracy for our use case on my trained model.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408" name="Google Shape;408;p30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409" name="Google Shape;409;p30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30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30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30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0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0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0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30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1" name="Google Shape;4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412" y="5"/>
            <a:ext cx="2694592" cy="168412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30"/>
          <p:cNvSpPr/>
          <p:nvPr/>
        </p:nvSpPr>
        <p:spPr>
          <a:xfrm>
            <a:off x="50569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51071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5107175" y="3204750"/>
            <a:ext cx="917700" cy="917700"/>
          </a:xfrm>
          <a:prstGeom prst="pie">
            <a:avLst>
              <a:gd fmla="val 16239633" name="adj1"/>
              <a:gd fmla="val 10867682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0"/>
          <p:cNvSpPr/>
          <p:nvPr/>
        </p:nvSpPr>
        <p:spPr>
          <a:xfrm>
            <a:off x="52379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0"/>
          <p:cNvSpPr txBox="1"/>
          <p:nvPr/>
        </p:nvSpPr>
        <p:spPr>
          <a:xfrm>
            <a:off x="50370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BERT Fine Tuning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0"/>
          <p:cNvSpPr txBox="1"/>
          <p:nvPr/>
        </p:nvSpPr>
        <p:spPr>
          <a:xfrm>
            <a:off x="53332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30"/>
          <p:cNvSpPr/>
          <p:nvPr/>
        </p:nvSpPr>
        <p:spPr>
          <a:xfrm>
            <a:off x="697657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0"/>
          <p:cNvSpPr/>
          <p:nvPr/>
        </p:nvSpPr>
        <p:spPr>
          <a:xfrm>
            <a:off x="702682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0"/>
          <p:cNvSpPr/>
          <p:nvPr/>
        </p:nvSpPr>
        <p:spPr>
          <a:xfrm>
            <a:off x="7026825" y="3204750"/>
            <a:ext cx="917700" cy="917700"/>
          </a:xfrm>
          <a:prstGeom prst="pie">
            <a:avLst>
              <a:gd fmla="val 16239633" name="adj1"/>
              <a:gd fmla="val 16162144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0"/>
          <p:cNvSpPr/>
          <p:nvPr/>
        </p:nvSpPr>
        <p:spPr>
          <a:xfrm>
            <a:off x="715762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0"/>
          <p:cNvSpPr txBox="1"/>
          <p:nvPr/>
        </p:nvSpPr>
        <p:spPr>
          <a:xfrm>
            <a:off x="695668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Comparison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30"/>
          <p:cNvSpPr txBox="1"/>
          <p:nvPr/>
        </p:nvSpPr>
        <p:spPr>
          <a:xfrm>
            <a:off x="7026826" y="3508025"/>
            <a:ext cx="8823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0"/>
          <p:cNvSpPr txBox="1"/>
          <p:nvPr/>
        </p:nvSpPr>
        <p:spPr>
          <a:xfrm>
            <a:off x="1359550" y="197237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PRECISION -0.89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RECALL - 0.92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F1_SCORE- 0.904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1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440" name="Google Shape;440;p31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-By Mohit Bagaria, 17EX200217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GEOLOGY &amp; GEOPHYSICS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 Science Intern at SLINTEL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type="title"/>
          </p:nvPr>
        </p:nvSpPr>
        <p:spPr>
          <a:xfrm>
            <a:off x="810473" y="349324"/>
            <a:ext cx="75258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38" name="Google Shape;238;p18"/>
          <p:cNvSpPr txBox="1"/>
          <p:nvPr>
            <p:ph idx="4294967295" type="body"/>
          </p:nvPr>
        </p:nvSpPr>
        <p:spPr>
          <a:xfrm>
            <a:off x="810475" y="1398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About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Problem Statement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Project Objective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Use Case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Requirements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Introduction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Model Cycle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- SLINTEL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 Sales Intelligence Platform, which helps to Identify Potential buyers in their Market &amp; uncover top 5% prospects in their segment, using recent data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Use Slintel to identify the best selling opportunities that you can reach out to today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Get verified emails and direct dials for active, high intent buyers in your target markets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Understand buyer behaviour and pain points using buyer journeys and keyword insights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Streamline your pitch with technology adoption data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All in one place- company, contact, technology and intent data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 statement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</a:rPr>
              <a:t>Technologies Extraction From Linkedin Summaries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2658535"/>
            <a:ext cx="5877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</a:rPr>
              <a:t>Data Available-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en-GB" sz="1500">
                <a:solidFill>
                  <a:srgbClr val="FFFFFF"/>
                </a:solidFill>
              </a:rPr>
              <a:t>Technologies Names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en-GB" sz="1500">
                <a:solidFill>
                  <a:srgbClr val="FFFFFF"/>
                </a:solidFill>
              </a:rPr>
              <a:t>Scraped Linkedin Profiles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017900" y="13078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To extract the Organisation names and the Technological keywords mentioned in their LinkedIn About or Summary section</a:t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This Problem Statement is Termed as NAMED ENTITY RECOGNITION (NER)</a:t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60" name="Google Shape;260;p21"/>
          <p:cNvPicPr preferRelativeResize="0"/>
          <p:nvPr/>
        </p:nvPicPr>
        <p:blipFill rotWithShape="1">
          <a:blip r:embed="rId3">
            <a:alphaModFix/>
          </a:blip>
          <a:srcRect b="32877" l="16007" r="16190" t="9452"/>
          <a:stretch/>
        </p:blipFill>
        <p:spPr>
          <a:xfrm>
            <a:off x="5010875" y="3074557"/>
            <a:ext cx="3325526" cy="1591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</a:t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Slintel’s product has a Dashboard </a:t>
            </a:r>
            <a:r>
              <a:rPr lang="en-GB">
                <a:solidFill>
                  <a:srgbClr val="FFFFFF"/>
                </a:solidFill>
              </a:rPr>
              <a:t>which provides direct leads of the People from the targeted companies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Google Shape;269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At this Moment, the people sometimes were not relevant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Task is to find people Using specific Technologies from a Specific Organization (Company or our target prospect)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69657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</a:t>
            </a:r>
            <a:endParaRPr/>
          </a:p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1297500" y="1060025"/>
            <a:ext cx="6700800" cy="3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Tagged Dataset for Obtaining Accuracy Matrix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Solution: </a:t>
            </a:r>
            <a:r>
              <a:rPr lang="en-GB" sz="1500"/>
              <a:t>Manually Tagged Data with Context  | String Match Run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Drawback:</a:t>
            </a:r>
            <a:endParaRPr b="1"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Human Intervention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Takes high amount of time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Confusion Matrix</a:t>
            </a:r>
            <a:endParaRPr/>
          </a:p>
        </p:txBody>
      </p:sp>
      <p:sp>
        <p:nvSpPr>
          <p:cNvPr id="283" name="Google Shape;283;p24"/>
          <p:cNvSpPr txBox="1"/>
          <p:nvPr>
            <p:ph idx="2" type="body"/>
          </p:nvPr>
        </p:nvSpPr>
        <p:spPr>
          <a:xfrm>
            <a:off x="1297500" y="1156375"/>
            <a:ext cx="4641000" cy="3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Accuracy Measure: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Decided to Use Confusion Matrix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True Positive (TP)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False Positive (FP)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False Negative (FN)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True Negative (TN)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Precision (true positives/predicted positives)=TP/TP+FP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Recall (true positives/all actual positives)=TP/TP+FN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 Score : Harmonic Mean of Precision and Recall =&gt; 2*(precision*recall)/(precision+recall)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Range : (0,1) Higher the better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24"/>
          <p:cNvGrpSpPr/>
          <p:nvPr/>
        </p:nvGrpSpPr>
        <p:grpSpPr>
          <a:xfrm>
            <a:off x="5613138" y="1181827"/>
            <a:ext cx="3462484" cy="2672600"/>
            <a:chOff x="3553042" y="1657806"/>
            <a:chExt cx="3461100" cy="2671532"/>
          </a:xfrm>
        </p:grpSpPr>
        <p:sp>
          <p:nvSpPr>
            <p:cNvPr id="285" name="Google Shape;285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4"/>
          <p:cNvSpPr/>
          <p:nvPr/>
        </p:nvSpPr>
        <p:spPr>
          <a:xfrm flipH="1">
            <a:off x="5665879" y="123999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4"/>
          <p:cNvPicPr preferRelativeResize="0"/>
          <p:nvPr/>
        </p:nvPicPr>
        <p:blipFill rotWithShape="1">
          <a:blip r:embed="rId3">
            <a:alphaModFix/>
          </a:blip>
          <a:srcRect b="0" l="0" r="0" t="9665"/>
          <a:stretch/>
        </p:blipFill>
        <p:spPr>
          <a:xfrm>
            <a:off x="5612838" y="1156376"/>
            <a:ext cx="3462475" cy="2077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300" name="Google Shape;300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Extract Summary</a:t>
            </a:r>
            <a:endParaRPr sz="1200"/>
          </a:p>
        </p:txBody>
      </p:sp>
      <p:sp>
        <p:nvSpPr>
          <p:cNvPr id="301" name="Google Shape;301;p25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LinkedIn About or Summary sections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Convert Data</a:t>
            </a:r>
            <a:endParaRPr/>
          </a:p>
        </p:txBody>
      </p:sp>
      <p:sp>
        <p:nvSpPr>
          <p:cNvPr id="303" name="Google Shape;303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Cleaning of Text and converting it to required format for model training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 Training</a:t>
            </a:r>
            <a:endParaRPr/>
          </a:p>
        </p:txBody>
      </p:sp>
      <p:sp>
        <p:nvSpPr>
          <p:cNvPr id="305" name="Google Shape;305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Using SOTA BERT model for NER purposes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specifically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for our use case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307" name="Google Shape;307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Cross checked with Business Analyst team, which confirmed AI performs better than conventional string match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8" name="Google Shape;308;p2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25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25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25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25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5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25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17" name="Google Shape;317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0" name="Google Shape;320;p25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21" name="Google Shape;321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2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4" name="Google Shape;324;p25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25" name="Google Shape;325;p2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8" name="Google Shape;328;p2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29" name="Google Shape;329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